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76" r:id="rId3"/>
    <p:sldId id="277" r:id="rId4"/>
    <p:sldId id="278" r:id="rId5"/>
    <p:sldId id="280" r:id="rId6"/>
    <p:sldId id="281" r:id="rId7"/>
    <p:sldId id="302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2" r:id="rId18"/>
    <p:sldId id="293" r:id="rId19"/>
    <p:sldId id="294" r:id="rId20"/>
    <p:sldId id="295" r:id="rId21"/>
    <p:sldId id="298" r:id="rId22"/>
    <p:sldId id="299" r:id="rId23"/>
    <p:sldId id="30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42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7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4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5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4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8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8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75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81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8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77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36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4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7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QUALE SPIRITUALITA’ PER IL LAICO DI AC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078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una regola spirituale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16363"/>
            <a:ext cx="8915400" cy="5495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Mattia, venuto ad abitare lì da qualche anno, aveva cercato di rianimare la parrocchia con nuove proposte e iniziative, ma dopo i primi tempi, tutto era tornato come prima. Decise allora – assieme al parroco – di andare a parlare con un vecchio e stimato rabbino che si ritirava spesso in un piccolo eremo nel bosco vicino alla parrocchia. Era un uomo </a:t>
            </a:r>
            <a:r>
              <a:rPr lang="it-IT" sz="2400" dirty="0" smtClean="0"/>
              <a:t>buono, da </a:t>
            </a:r>
            <a:r>
              <a:rPr lang="it-IT" sz="2400" dirty="0"/>
              <a:t>sempre amato da tutti gli abitanti della zona. «Conosco il problema, – disse – la gente ha perso la spiritualità e, anche nella mia città, quasi nessuno viene più alla sinagoga».</a:t>
            </a:r>
            <a:br>
              <a:rPr lang="it-IT" sz="2400" dirty="0"/>
            </a:br>
            <a:r>
              <a:rPr lang="it-IT" sz="2400" dirty="0"/>
              <a:t>Si confidarono le reciproche amarezze, si consolarono l’un l’altro, poi lessero alcuni brani della Bibbia e conversarono serenamente. Prima di congedarsi, il parroco gli domandò di nuovo se non avesse dei consigli da dargli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427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una regola spirituale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16363"/>
            <a:ext cx="8915400" cy="5495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«</a:t>
            </a:r>
            <a:r>
              <a:rPr lang="it-IT" sz="2400" dirty="0"/>
              <a:t>No, mi dispiace, – ripeté il rabbino – l’unica cosa che posso dirti è che il Messia è tra di voi». Nella riunione del gruppo adulti, la settimana seguente, Mattia riferì dell’incontro: «Non ci ha detto granché. Solo che il Messia è tra di noi».</a:t>
            </a:r>
            <a:br>
              <a:rPr lang="it-IT" sz="2400" dirty="0"/>
            </a:br>
            <a:r>
              <a:rPr lang="it-IT" sz="2400" dirty="0"/>
              <a:t>Così, nei mesi seguenti, tornarono spesso sull’argomento e si domandavano, un po’ per scherzo, chi di loro fosse il Messia. Forse poteva essere il parroco don Paolo, che pregava così tanto. Ma anche </a:t>
            </a:r>
            <a:r>
              <a:rPr lang="it-IT" sz="2400" dirty="0" smtClean="0"/>
              <a:t>Franco, sempre </a:t>
            </a:r>
            <a:r>
              <a:rPr lang="it-IT" sz="2400" dirty="0"/>
              <a:t>disponibile ad aiutare tutti. «Non sarà certo Chiara, – si dicevano – sempre a lamentarsi di tutto e di tutti; però da vent’anni sta assistendo il marito infermo; quindi non si sa mai...».</a:t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92913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una regola spirituale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16363"/>
            <a:ext cx="8915400" cy="5495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«</a:t>
            </a:r>
            <a:r>
              <a:rPr lang="it-IT" sz="2400" dirty="0"/>
              <a:t>E se fossi io? – pensava qualcun altro – Non è possibile, non sono tanto importante; però per il Signore lo sono, chissà...».</a:t>
            </a:r>
            <a:br>
              <a:rPr lang="it-IT" sz="2400" dirty="0"/>
            </a:br>
            <a:r>
              <a:rPr lang="it-IT" sz="2400" dirty="0"/>
              <a:t>Con questi pensieri nel cuore cominciarono a riunirsi con più gioia nell’incontro settimanale e a volersi maggiormente bene. </a:t>
            </a:r>
            <a:br>
              <a:rPr lang="it-IT" sz="2400" dirty="0"/>
            </a:br>
            <a:r>
              <a:rPr lang="it-IT" sz="2400" dirty="0"/>
              <a:t>Soprattutto si diedero da fare per prendersi cura delle poche persone anziane che venivano a messa. Iniziarono anche a visitare gli ammalati che, sorpresi, ringraziavano tanto. Durante l’estate si fermavano a messa diversi turisti. Alcuni </a:t>
            </a:r>
            <a:r>
              <a:rPr lang="it-IT" sz="2400" dirty="0" smtClean="0"/>
              <a:t>si accorsero </a:t>
            </a:r>
            <a:r>
              <a:rPr lang="it-IT" sz="2400" dirty="0"/>
              <a:t>del clima di gioia e serenità che traspariva dai volti delle persone di quella piccola comunità cristiana. </a:t>
            </a:r>
          </a:p>
        </p:txBody>
      </p:sp>
    </p:spTree>
    <p:extLst>
      <p:ext uri="{BB962C8B-B14F-4D97-AF65-F5344CB8AC3E}">
        <p14:creationId xmlns:p14="http://schemas.microsoft.com/office/powerpoint/2010/main" val="203951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una regola spirituale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16363"/>
            <a:ext cx="8915400" cy="5495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Presero </a:t>
            </a:r>
            <a:r>
              <a:rPr lang="it-IT" sz="2400" dirty="0"/>
              <a:t>a fare domande e a chiedere informazioni. Dopo qualche tempo una coppia chiese di</a:t>
            </a:r>
            <a:br>
              <a:rPr lang="it-IT" sz="2400" dirty="0"/>
            </a:br>
            <a:r>
              <a:rPr lang="it-IT" sz="2400" dirty="0"/>
              <a:t>far parte del gruppo adulti; e poi altri ancora. Qualcuno dei loro figli si mise a disposizione per animare i più piccoli. Nel giro di pochi anni quella parrocchia sperduta nelle colline dell’Appennino diventò un modello positivo per altre comunità cristiane della zona e un luogo di ricarica spirituale per tutti i laici della diocesi.</a:t>
            </a:r>
          </a:p>
        </p:txBody>
      </p:sp>
    </p:spTree>
    <p:extLst>
      <p:ext uri="{BB962C8B-B14F-4D97-AF65-F5344CB8AC3E}">
        <p14:creationId xmlns:p14="http://schemas.microsoft.com/office/powerpoint/2010/main" val="1570235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una regola spirituale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16363"/>
            <a:ext cx="8915400" cy="5495637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Gli strumenti della vita spirituale – E. </a:t>
            </a:r>
            <a:r>
              <a:rPr lang="it-IT" sz="2400" b="1" dirty="0" err="1" smtClean="0"/>
              <a:t>Centomo</a:t>
            </a:r>
            <a:endParaRPr lang="it-IT" sz="2400" b="1" dirty="0" smtClean="0"/>
          </a:p>
          <a:p>
            <a:pPr marL="0" indent="0">
              <a:buNone/>
            </a:pPr>
            <a:r>
              <a:rPr lang="it-IT" sz="2400" dirty="0" smtClean="0"/>
              <a:t>Il </a:t>
            </a:r>
            <a:r>
              <a:rPr lang="it-IT" sz="2400" dirty="0"/>
              <a:t>cristiano laico, immerso nella vita di ogni giorno, ha bisogno di una robusta vita spirituale e di concreti strumenti per poterla coltivare</a:t>
            </a:r>
            <a:r>
              <a:rPr lang="it-IT" sz="2400" dirty="0" smtClean="0"/>
              <a:t>.</a:t>
            </a:r>
          </a:p>
          <a:p>
            <a:pPr marL="0" indent="0">
              <a:buNone/>
            </a:pPr>
            <a:r>
              <a:rPr lang="it-IT" sz="2400" dirty="0"/>
              <a:t>La vita spirituale è l’essenziale che compagina, promuove e rigenera la vita umana.</a:t>
            </a:r>
            <a:br>
              <a:rPr lang="it-IT" sz="2400" dirty="0"/>
            </a:br>
            <a:r>
              <a:rPr lang="it-IT" sz="2400" dirty="0"/>
              <a:t>La vita ha il primato nella nostra spiritualità: solo nelle pieghe del quotidiano incontriamo il Signore.</a:t>
            </a:r>
            <a:br>
              <a:rPr lang="it-IT" sz="2400" dirty="0"/>
            </a:br>
            <a:r>
              <a:rPr lang="it-IT" sz="2400" dirty="0"/>
              <a:t>Il cuore della spiritualità cristiana: riconoscere la presenza del </a:t>
            </a:r>
            <a:r>
              <a:rPr lang="it-IT" sz="2400" dirty="0" smtClean="0"/>
              <a:t>Signore nella </a:t>
            </a:r>
            <a:r>
              <a:rPr lang="it-IT" sz="2400" dirty="0"/>
              <a:t>nostra vita. Come i discepoli di Emmaus</a:t>
            </a:r>
            <a:r>
              <a:rPr lang="it-IT" sz="2400" dirty="0" smtClean="0"/>
              <a:t>:</a:t>
            </a:r>
          </a:p>
          <a:p>
            <a:pPr marL="0" indent="0" algn="ctr">
              <a:buNone/>
            </a:pPr>
            <a:r>
              <a:rPr lang="it-IT" sz="2400" i="1" dirty="0" smtClean="0"/>
              <a:t>«Ed </a:t>
            </a:r>
            <a:r>
              <a:rPr lang="it-IT" sz="2400" i="1" dirty="0"/>
              <a:t>essi narravano ciò che era accaduto lungo </a:t>
            </a:r>
            <a:r>
              <a:rPr lang="it-IT" sz="2400" i="1" dirty="0" smtClean="0"/>
              <a:t>la via </a:t>
            </a:r>
            <a:r>
              <a:rPr lang="it-IT" sz="2400" i="1" dirty="0"/>
              <a:t>e come l’avevano riconosciuto nello </a:t>
            </a:r>
            <a:r>
              <a:rPr lang="it-IT" sz="2400" i="1" dirty="0" smtClean="0"/>
              <a:t>spezzare il pane»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1035220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una regola spirituale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16363"/>
            <a:ext cx="8915400" cy="5495637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Gli strumenti della vita spirituale – E. </a:t>
            </a:r>
            <a:r>
              <a:rPr lang="it-IT" sz="2400" b="1" dirty="0" err="1" smtClean="0"/>
              <a:t>Centomo</a:t>
            </a:r>
            <a:endParaRPr lang="it-IT" sz="2400" b="1" dirty="0" smtClean="0"/>
          </a:p>
          <a:p>
            <a:pPr marL="0" indent="0">
              <a:buNone/>
            </a:pPr>
            <a:r>
              <a:rPr lang="it-IT" sz="2400" dirty="0"/>
              <a:t>Quattro </a:t>
            </a:r>
            <a:r>
              <a:rPr lang="it-IT" sz="2400" dirty="0" smtClean="0"/>
              <a:t>strumenti: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b="1" dirty="0" smtClean="0"/>
              <a:t>Il taccuino</a:t>
            </a:r>
            <a:r>
              <a:rPr lang="it-IT" sz="2400" dirty="0" smtClean="0"/>
              <a:t>, per </a:t>
            </a:r>
            <a:r>
              <a:rPr lang="it-IT" sz="2400" dirty="0"/>
              <a:t>saper riconoscere la presenza di Dio nei fatti che viviamo</a:t>
            </a:r>
            <a:r>
              <a:rPr lang="it-IT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b="1" dirty="0"/>
              <a:t>Il discernimento </a:t>
            </a:r>
            <a:r>
              <a:rPr lang="it-IT" sz="2400" dirty="0"/>
              <a:t>personale e </a:t>
            </a:r>
            <a:r>
              <a:rPr lang="it-IT" sz="2400" dirty="0" smtClean="0"/>
              <a:t>comunitario, per </a:t>
            </a:r>
            <a:r>
              <a:rPr lang="it-IT" sz="2400" dirty="0"/>
              <a:t>allenarci a leggere la realtà con la luce della Parola</a:t>
            </a:r>
            <a:r>
              <a:rPr lang="it-IT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b="1" dirty="0"/>
              <a:t>La regola di </a:t>
            </a:r>
            <a:r>
              <a:rPr lang="it-IT" sz="2400" b="1" dirty="0" smtClean="0"/>
              <a:t>vita</a:t>
            </a:r>
            <a:r>
              <a:rPr lang="it-IT" sz="2400" dirty="0" smtClean="0"/>
              <a:t>, per </a:t>
            </a:r>
            <a:r>
              <a:rPr lang="it-IT" sz="2400" dirty="0"/>
              <a:t>imparare a trovare le priorità per le quali impegnarci e lavorare</a:t>
            </a:r>
            <a:r>
              <a:rPr lang="it-IT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b="1" dirty="0"/>
              <a:t>L’accompagnamento </a:t>
            </a:r>
            <a:r>
              <a:rPr lang="it-IT" sz="2400" b="1" dirty="0" smtClean="0"/>
              <a:t>spirituale</a:t>
            </a:r>
            <a:r>
              <a:rPr lang="it-IT" sz="2400" dirty="0" smtClean="0"/>
              <a:t>, per </a:t>
            </a:r>
            <a:r>
              <a:rPr lang="it-IT" sz="2400" dirty="0"/>
              <a:t>una verifica periodica del cammino svolto ed un aiuto nel discernimento.</a:t>
            </a:r>
            <a:br>
              <a:rPr lang="it-IT" sz="2400" dirty="0"/>
            </a:b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68858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una regola spirituale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16363"/>
            <a:ext cx="8915400" cy="5495637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Gli strumenti della vita spirituale – E. </a:t>
            </a:r>
            <a:r>
              <a:rPr lang="it-IT" sz="2400" b="1" dirty="0" err="1" smtClean="0"/>
              <a:t>Centomo</a:t>
            </a:r>
            <a:endParaRPr lang="it-IT" sz="2400" b="1" dirty="0" smtClean="0"/>
          </a:p>
          <a:p>
            <a:pPr marL="0" indent="0">
              <a:buNone/>
            </a:pPr>
            <a:r>
              <a:rPr lang="it-IT" sz="2400" dirty="0" smtClean="0"/>
              <a:t>Le fonti </a:t>
            </a:r>
            <a:r>
              <a:rPr lang="it-IT" sz="2400" dirty="0"/>
              <a:t>della vita spirituale: </a:t>
            </a:r>
            <a:endParaRPr lang="it-IT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La Parola che illumina la </a:t>
            </a:r>
            <a:r>
              <a:rPr lang="it-IT" sz="2400" dirty="0" smtClean="0"/>
              <a:t>vita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L’esperienza </a:t>
            </a:r>
            <a:r>
              <a:rPr lang="it-IT" sz="2400" dirty="0"/>
              <a:t>ecclesiale e </a:t>
            </a:r>
            <a:r>
              <a:rPr lang="it-IT" sz="2400" dirty="0" smtClean="0"/>
              <a:t>associativa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La scelta preferenziale dei </a:t>
            </a:r>
            <a:r>
              <a:rPr lang="it-IT" sz="2400" dirty="0" smtClean="0"/>
              <a:t>poveri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La preghiera </a:t>
            </a:r>
            <a:endParaRPr lang="it-IT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La vita quotidiana e laicale</a:t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293955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una regola spirituale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16363"/>
            <a:ext cx="8915400" cy="5495637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Insieme alla sequela di Cristo sul passo degli ultimi      </a:t>
            </a:r>
            <a:r>
              <a:rPr lang="it-IT" sz="2400" b="1" i="1" dirty="0" smtClean="0"/>
              <a:t>don Tonino Bello</a:t>
            </a:r>
          </a:p>
          <a:p>
            <a:pPr marL="0" indent="0">
              <a:buNone/>
            </a:pPr>
            <a:r>
              <a:rPr lang="it-IT" sz="2400" dirty="0" smtClean="0"/>
              <a:t>Tre luci di posizione: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Privilegiare </a:t>
            </a:r>
            <a:r>
              <a:rPr lang="it-IT" sz="2400" dirty="0" smtClean="0"/>
              <a:t>l’evangelizzazione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Ristabilire il primato della spiritualità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Partire dagli ultimi</a:t>
            </a:r>
          </a:p>
          <a:p>
            <a:pPr marL="0" indent="0">
              <a:buNone/>
            </a:pP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231963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una regola spirituale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16363"/>
            <a:ext cx="8915400" cy="5495637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Insieme alla sequela di Cristo sul passo degli ultimi      </a:t>
            </a:r>
            <a:r>
              <a:rPr lang="it-IT" sz="2400" b="1" i="1" dirty="0" smtClean="0"/>
              <a:t>don Tonino Bello</a:t>
            </a:r>
          </a:p>
          <a:p>
            <a:pPr marL="0" indent="0">
              <a:buNone/>
            </a:pPr>
            <a:r>
              <a:rPr lang="it-IT" sz="2400" dirty="0" smtClean="0"/>
              <a:t>Cinque opzioni di stile per i laici di </a:t>
            </a:r>
            <a:r>
              <a:rPr lang="it-IT" sz="2400" dirty="0" err="1" smtClean="0"/>
              <a:t>Ac</a:t>
            </a:r>
            <a:r>
              <a:rPr lang="it-IT" sz="2400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La costruzione della Chiesa locale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La formazione delle competenze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L’impegno della carità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La conversione all’impegno civile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Il rilancio della dimensione spirituale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190422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28020" cy="1280890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Percorso spirituale del laico adulto di </a:t>
            </a:r>
            <a:r>
              <a:rPr lang="it-IT" sz="4000" dirty="0" err="1" smtClean="0"/>
              <a:t>Ac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SIGNORE, DAMMI QUEST’ACQUA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2087418"/>
            <a:ext cx="8915400" cy="5495637"/>
          </a:xfrm>
        </p:spPr>
        <p:txBody>
          <a:bodyPr>
            <a:noAutofit/>
          </a:bodyPr>
          <a:lstStyle/>
          <a:p>
            <a:r>
              <a:rPr lang="it-IT" sz="2400" b="1" dirty="0"/>
              <a:t>Vangelo di riferimento</a:t>
            </a:r>
            <a:endParaRPr lang="it-IT" sz="2400" b="1" i="1" dirty="0"/>
          </a:p>
          <a:p>
            <a:pPr marL="0" indent="0">
              <a:buNone/>
            </a:pPr>
            <a:r>
              <a:rPr lang="it-IT" sz="2400" dirty="0"/>
              <a:t>Gesù e la samaritana (</a:t>
            </a:r>
            <a:r>
              <a:rPr lang="it-IT" sz="2400" dirty="0" err="1"/>
              <a:t>Gv</a:t>
            </a:r>
            <a:r>
              <a:rPr lang="it-IT" sz="2400" dirty="0"/>
              <a:t> </a:t>
            </a:r>
            <a:r>
              <a:rPr lang="it-IT" sz="2400" dirty="0" smtClean="0"/>
              <a:t>4)</a:t>
            </a:r>
            <a:endParaRPr lang="it-IT" sz="2400" dirty="0"/>
          </a:p>
          <a:p>
            <a:pPr marL="0" indent="0">
              <a:buNone/>
            </a:pPr>
            <a:endParaRPr lang="it-IT" sz="2400" b="1" dirty="0" smtClean="0"/>
          </a:p>
          <a:p>
            <a:r>
              <a:rPr lang="it-IT" sz="2400" b="1" dirty="0" smtClean="0"/>
              <a:t>Obiettivo</a:t>
            </a:r>
            <a:endParaRPr lang="it-IT" sz="2400" b="1" i="1" dirty="0"/>
          </a:p>
          <a:p>
            <a:pPr marL="0" indent="0">
              <a:buNone/>
            </a:pPr>
            <a:r>
              <a:rPr lang="it-IT" sz="2400" dirty="0" smtClean="0"/>
              <a:t>Fornire spunti di riflessione per un lavoro personale verso la definizione di una regola </a:t>
            </a:r>
            <a:r>
              <a:rPr lang="it-IT" sz="2400" dirty="0"/>
              <a:t>di </a:t>
            </a:r>
            <a:r>
              <a:rPr lang="it-IT" sz="2400" dirty="0" smtClean="0"/>
              <a:t>vita nel tentativo di </a:t>
            </a:r>
            <a:r>
              <a:rPr lang="it-IT" sz="2400" dirty="0"/>
              <a:t>orientare e guidare la </a:t>
            </a:r>
            <a:r>
              <a:rPr lang="it-IT" sz="2400" dirty="0" smtClean="0"/>
              <a:t>propria </a:t>
            </a:r>
            <a:r>
              <a:rPr lang="it-IT" sz="2400" dirty="0"/>
              <a:t>vita verso </a:t>
            </a:r>
            <a:r>
              <a:rPr lang="it-IT" sz="2400" dirty="0" smtClean="0"/>
              <a:t>l’obiettivo </a:t>
            </a:r>
            <a:r>
              <a:rPr lang="it-IT" sz="2400" dirty="0"/>
              <a:t>ambizioso, ma nello stesso tempo pienamente </a:t>
            </a:r>
            <a:r>
              <a:rPr lang="it-IT" sz="2400" dirty="0" smtClean="0"/>
              <a:t>appagante di formare </a:t>
            </a:r>
            <a:r>
              <a:rPr lang="it-IT" sz="2400" dirty="0"/>
              <a:t>Cristo in </a:t>
            </a:r>
            <a:r>
              <a:rPr lang="it-IT" sz="2400" dirty="0" smtClean="0"/>
              <a:t>noi </a:t>
            </a:r>
            <a:r>
              <a:rPr lang="it-IT" sz="2400" dirty="0"/>
              <a:t>(cfr. </a:t>
            </a:r>
            <a:r>
              <a:rPr lang="it-IT" sz="2400" dirty="0" err="1"/>
              <a:t>Gal</a:t>
            </a:r>
            <a:r>
              <a:rPr lang="it-IT" sz="2400" dirty="0"/>
              <a:t> 4,19, nonché il Progetto formativo di AC).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2436777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Progetto formativo </a:t>
            </a:r>
            <a:br>
              <a:rPr lang="it-IT" dirty="0" smtClean="0"/>
            </a:br>
            <a:r>
              <a:rPr lang="it-IT" dirty="0" smtClean="0"/>
              <a:t>PERCHÉ CRISTO SIA FORMATO IN VOI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669309"/>
            <a:ext cx="8915400" cy="3777622"/>
          </a:xfrm>
        </p:spPr>
        <p:txBody>
          <a:bodyPr>
            <a:normAutofit/>
          </a:bodyPr>
          <a:lstStyle/>
          <a:p>
            <a:r>
              <a:rPr lang="it-IT" sz="2400" b="1" dirty="0"/>
              <a:t>La meta </a:t>
            </a:r>
            <a:endParaRPr lang="it-IT" sz="2400" b="1" dirty="0" smtClean="0"/>
          </a:p>
          <a:p>
            <a:pPr marL="0" indent="0">
              <a:buNone/>
            </a:pPr>
            <a:r>
              <a:rPr lang="it-IT" sz="2400" dirty="0" smtClean="0"/>
              <a:t>	accompagnare gli </a:t>
            </a:r>
            <a:r>
              <a:rPr lang="it-IT" sz="2400" dirty="0"/>
              <a:t>aderenti all’AC ad essere laici </a:t>
            </a:r>
            <a:r>
              <a:rPr lang="it-IT" sz="2400" dirty="0" smtClean="0"/>
              <a:t>	capaci </a:t>
            </a:r>
            <a:r>
              <a:rPr lang="it-IT" sz="2400" dirty="0"/>
              <a:t>di vivere l’identità e la </a:t>
            </a:r>
            <a:r>
              <a:rPr lang="it-IT" sz="2400" dirty="0" smtClean="0"/>
              <a:t>vita cristiana </a:t>
            </a:r>
            <a:r>
              <a:rPr lang="it-IT" sz="2400" dirty="0"/>
              <a:t>con forte </a:t>
            </a:r>
            <a:r>
              <a:rPr lang="it-IT" sz="2400" dirty="0" smtClean="0"/>
              <a:t>	originalità </a:t>
            </a:r>
            <a:r>
              <a:rPr lang="it-IT" sz="2400" dirty="0"/>
              <a:t>stando dentro il mondo, in un rapporto </a:t>
            </a:r>
            <a:r>
              <a:rPr lang="it-IT" sz="2400" dirty="0" smtClean="0"/>
              <a:t>	aperto e </a:t>
            </a:r>
            <a:r>
              <a:rPr lang="it-IT" sz="2400" dirty="0"/>
              <a:t>intenso con esso</a:t>
            </a:r>
            <a:r>
              <a:rPr lang="it-IT" sz="2400" dirty="0" smtClean="0"/>
              <a:t>.</a:t>
            </a:r>
          </a:p>
          <a:p>
            <a:pPr marL="0" indent="0" algn="ctr">
              <a:buNone/>
            </a:pPr>
            <a:r>
              <a:rPr lang="it-IT" sz="2400" i="1" dirty="0"/>
              <a:t>“nel mondo</a:t>
            </a:r>
            <a:r>
              <a:rPr lang="it-IT" sz="2400" i="1" dirty="0" smtClean="0"/>
              <a:t>, non </a:t>
            </a:r>
            <a:r>
              <a:rPr lang="it-IT" sz="2400" i="1" dirty="0"/>
              <a:t>del mondo</a:t>
            </a:r>
            <a:r>
              <a:rPr lang="it-IT" sz="2400" i="1" dirty="0" smtClean="0"/>
              <a:t>” </a:t>
            </a:r>
            <a:r>
              <a:rPr lang="it-IT" sz="2400" dirty="0" smtClean="0"/>
              <a:t>(</a:t>
            </a:r>
            <a:r>
              <a:rPr lang="it-IT" sz="2400" dirty="0" err="1" smtClean="0"/>
              <a:t>Gv</a:t>
            </a:r>
            <a:r>
              <a:rPr lang="it-IT" sz="2400" dirty="0" smtClean="0"/>
              <a:t> 17,14)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485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28020" cy="1280890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Percorso spirituale del laico adulto di </a:t>
            </a:r>
            <a:r>
              <a:rPr lang="it-IT" sz="4000" dirty="0" err="1" smtClean="0"/>
              <a:t>Ac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SIGNORE, DAMMI QUEST’ACQUA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2087418"/>
            <a:ext cx="8915400" cy="5495637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Struttura</a:t>
            </a:r>
            <a:endParaRPr lang="it-IT" sz="24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Ascolto della Parola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Commento alla Parola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Parola chiave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Atteggiamento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Provocazione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Suggerimenti associativi</a:t>
            </a:r>
          </a:p>
          <a:p>
            <a:pPr marL="0" indent="0">
              <a:buNone/>
            </a:pP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60153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28020" cy="1280890"/>
          </a:xfrm>
        </p:spPr>
        <p:txBody>
          <a:bodyPr>
            <a:normAutofit fontScale="90000"/>
          </a:bodyPr>
          <a:lstStyle/>
          <a:p>
            <a:r>
              <a:rPr lang="it-IT" sz="4000" dirty="0" err="1" smtClean="0"/>
              <a:t>ContemplaTTivi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2087418"/>
            <a:ext cx="8915400" cy="5495637"/>
          </a:xfrm>
        </p:spPr>
        <p:txBody>
          <a:bodyPr>
            <a:noAutofit/>
          </a:bodyPr>
          <a:lstStyle/>
          <a:p>
            <a:r>
              <a:rPr lang="it-IT" sz="2400" b="1" dirty="0"/>
              <a:t>Ciò che </a:t>
            </a:r>
            <a:r>
              <a:rPr lang="it-IT" sz="2400" b="1" dirty="0" smtClean="0"/>
              <a:t>noi abbiamo contemplato - Lettere ai catechisti </a:t>
            </a:r>
            <a:r>
              <a:rPr lang="it-IT" sz="2400" b="1" i="1" dirty="0" smtClean="0"/>
              <a:t>don Tonino Bello</a:t>
            </a:r>
            <a:r>
              <a:rPr lang="it-IT" sz="2400" b="1" dirty="0" smtClean="0"/>
              <a:t> </a:t>
            </a:r>
            <a:endParaRPr lang="it-IT" sz="2400" b="1" dirty="0"/>
          </a:p>
          <a:p>
            <a:pPr marL="0" indent="0">
              <a:buNone/>
            </a:pPr>
            <a:r>
              <a:rPr lang="it-IT" sz="2400" dirty="0"/>
              <a:t>Chi contempla Gesù, senza rincorrere suggestioni di fuga dal mondo, senza accarezzare evasioni dal terribile quotidiano, senza rinchiudersi a giocare il solitario di una spiritualità narcisistica, ma anzi lasciandosi trascinare da una incontenibile voglia di annunciare il Regno, diventa necessariamente «</a:t>
            </a:r>
            <a:r>
              <a:rPr lang="it-IT" sz="2400" dirty="0" err="1"/>
              <a:t>contemplattivo</a:t>
            </a:r>
            <a:r>
              <a:rPr lang="it-IT" sz="2400" dirty="0"/>
              <a:t>».</a:t>
            </a:r>
          </a:p>
          <a:p>
            <a:pPr marL="0" indent="0">
              <a:buNone/>
            </a:pPr>
            <a:r>
              <a:rPr lang="it-IT" sz="2400" dirty="0"/>
              <a:t>Avete letto bene: «</a:t>
            </a:r>
            <a:r>
              <a:rPr lang="it-IT" sz="2400" dirty="0" err="1"/>
              <a:t>contemplattivo</a:t>
            </a:r>
            <a:r>
              <a:rPr lang="it-IT" sz="2400" dirty="0"/>
              <a:t>» con due consonanti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97805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28020" cy="1280890"/>
          </a:xfrm>
        </p:spPr>
        <p:txBody>
          <a:bodyPr>
            <a:normAutofit fontScale="90000"/>
          </a:bodyPr>
          <a:lstStyle/>
          <a:p>
            <a:r>
              <a:rPr lang="it-IT" sz="4000" dirty="0" err="1" smtClean="0"/>
              <a:t>ContemplaTTivi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2087418"/>
            <a:ext cx="8915400" cy="5495637"/>
          </a:xfrm>
        </p:spPr>
        <p:txBody>
          <a:bodyPr>
            <a:noAutofit/>
          </a:bodyPr>
          <a:lstStyle/>
          <a:p>
            <a:r>
              <a:rPr lang="it-IT" sz="2400" b="1" dirty="0"/>
              <a:t>Ciò che </a:t>
            </a:r>
            <a:r>
              <a:rPr lang="it-IT" sz="2400" b="1" dirty="0" smtClean="0"/>
              <a:t>noi abbiamo contemplato - Lettere ai catechisti </a:t>
            </a:r>
            <a:r>
              <a:rPr lang="it-IT" sz="2400" b="1" i="1" dirty="0" smtClean="0"/>
              <a:t>don Tonino Bello</a:t>
            </a:r>
            <a:r>
              <a:rPr lang="it-IT" sz="2400" b="1" dirty="0" smtClean="0"/>
              <a:t> </a:t>
            </a:r>
            <a:endParaRPr lang="it-IT" sz="2400" b="1" dirty="0"/>
          </a:p>
          <a:p>
            <a:pPr marL="0" indent="0">
              <a:buNone/>
            </a:pPr>
            <a:r>
              <a:rPr lang="it-IT" sz="2400" dirty="0" smtClean="0"/>
              <a:t>Sì</a:t>
            </a:r>
            <a:r>
              <a:rPr lang="it-IT" sz="2400" dirty="0"/>
              <a:t>, perché l’urto del contatto </a:t>
            </a:r>
            <a:r>
              <a:rPr lang="it-IT" sz="2400" dirty="0" err="1"/>
              <a:t>esperienzialecon</a:t>
            </a:r>
            <a:r>
              <a:rPr lang="it-IT" sz="2400" dirty="0"/>
              <a:t> Gesù provoca prima o poi uno squarcio nella vostra vita, e la colata di grazia, fuoriuscendo con prepotenza da questa diga, allargherà necessariamente le fiancate della storia, anzi della cronaca, perfino della cronaca nera.</a:t>
            </a:r>
          </a:p>
          <a:p>
            <a:pPr marL="0" indent="0">
              <a:buNone/>
            </a:pPr>
            <a:r>
              <a:rPr lang="it-IT" sz="2400" dirty="0"/>
              <a:t>Preghiera e azione, cioè, si </a:t>
            </a:r>
            <a:r>
              <a:rPr lang="it-IT" sz="2400" dirty="0" err="1"/>
              <a:t>coniugheranna</a:t>
            </a:r>
            <a:r>
              <a:rPr lang="it-IT" sz="2400" dirty="0"/>
              <a:t> a tal punto in voi e faranno tanta sintesi armonica, che tutta la vostra vita sarà la dimostrazione vivente di come amare Dio non significa diffidare del mondo.</a:t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396564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BUON CAMMINO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5033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Progetto formativo </a:t>
            </a:r>
            <a:br>
              <a:rPr lang="it-IT" dirty="0" smtClean="0"/>
            </a:br>
            <a:r>
              <a:rPr lang="it-IT" dirty="0" smtClean="0"/>
              <a:t>PERCHÉ CRISTO SIA FORMATO IN VOI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669309"/>
            <a:ext cx="8915400" cy="3777622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Gli obiettivi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	</a:t>
            </a:r>
            <a:r>
              <a:rPr lang="it-IT" sz="2400" dirty="0" smtClean="0"/>
              <a:t>interiorità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	</a:t>
            </a:r>
            <a:r>
              <a:rPr lang="it-IT" sz="2400" dirty="0" smtClean="0"/>
              <a:t>fraternità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	</a:t>
            </a:r>
            <a:r>
              <a:rPr lang="it-IT" sz="2400" dirty="0" smtClean="0"/>
              <a:t>responsabilità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	</a:t>
            </a:r>
            <a:r>
              <a:rPr lang="it-IT" sz="2400" dirty="0" err="1" smtClean="0"/>
              <a:t>ecclesialità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5215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Progetto formativo </a:t>
            </a:r>
            <a:br>
              <a:rPr lang="it-IT" dirty="0" smtClean="0"/>
            </a:br>
            <a:r>
              <a:rPr lang="it-IT" dirty="0" smtClean="0"/>
              <a:t>PERCHÉ CRISTO SIA FORMATO IN VOI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669309"/>
            <a:ext cx="8915400" cy="3777622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Interiorità 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Dà </a:t>
            </a:r>
            <a:r>
              <a:rPr lang="it-IT" sz="2400" dirty="0"/>
              <a:t>pienezza alla nostra esistenza imparare a vivere </a:t>
            </a:r>
            <a:r>
              <a:rPr lang="it-IT" sz="2400" dirty="0" smtClean="0"/>
              <a:t>	“</a:t>
            </a:r>
            <a:r>
              <a:rPr lang="it-IT" sz="2400" dirty="0" err="1"/>
              <a:t>dentro”,ad</a:t>
            </a:r>
            <a:r>
              <a:rPr lang="it-IT" sz="2400" dirty="0"/>
              <a:t> </a:t>
            </a:r>
            <a:r>
              <a:rPr lang="it-IT" sz="2400" dirty="0" smtClean="0"/>
              <a:t>apprezzare le </a:t>
            </a:r>
            <a:r>
              <a:rPr lang="it-IT" sz="2400" dirty="0"/>
              <a:t>dimensioni interiori della vita. </a:t>
            </a:r>
            <a:r>
              <a:rPr lang="it-IT" sz="2400" dirty="0" smtClean="0"/>
              <a:t>	L’interiorità costituisce un’esperienza </a:t>
            </a:r>
            <a:r>
              <a:rPr lang="it-IT" sz="2400" dirty="0"/>
              <a:t>cui è necessario </a:t>
            </a:r>
            <a:r>
              <a:rPr lang="it-IT" sz="2400" dirty="0" smtClean="0"/>
              <a:t>	allenarsi </a:t>
            </a:r>
            <a:r>
              <a:rPr lang="it-IT" sz="2400" dirty="0"/>
              <a:t>per giungere ad una </a:t>
            </a:r>
            <a:r>
              <a:rPr lang="it-IT" sz="2400" dirty="0" smtClean="0"/>
              <a:t>piena umanità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212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Progetto formativo </a:t>
            </a:r>
            <a:br>
              <a:rPr lang="it-IT" dirty="0" smtClean="0"/>
            </a:br>
            <a:r>
              <a:rPr lang="it-IT" dirty="0" smtClean="0"/>
              <a:t>PERCHÉ CRISTO SIA FORMATO IN VOI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669309"/>
            <a:ext cx="8915400" cy="3777622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Impegni per vivere l’interiorità 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vivere l’esperienza del </a:t>
            </a:r>
            <a:r>
              <a:rPr lang="it-IT" sz="2400" b="1" dirty="0" smtClean="0"/>
              <a:t>silenzio</a:t>
            </a:r>
          </a:p>
          <a:p>
            <a:pPr marL="0" indent="0">
              <a:buNone/>
            </a:pPr>
            <a:r>
              <a:rPr lang="it-IT" sz="2400" dirty="0" smtClean="0"/>
              <a:t>	essere </a:t>
            </a:r>
            <a:r>
              <a:rPr lang="it-IT" sz="2400" b="1" dirty="0"/>
              <a:t>persone</a:t>
            </a:r>
            <a:r>
              <a:rPr lang="it-IT" sz="2400" dirty="0"/>
              <a:t> </a:t>
            </a:r>
            <a:r>
              <a:rPr lang="it-IT" sz="2400" b="1" dirty="0" smtClean="0"/>
              <a:t>pensose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aprire lo spazio all’</a:t>
            </a:r>
            <a:r>
              <a:rPr lang="it-IT" sz="2400" b="1" dirty="0" smtClean="0"/>
              <a:t>ascolto</a:t>
            </a:r>
            <a:r>
              <a:rPr lang="it-IT" sz="2400" dirty="0" smtClean="0"/>
              <a:t> della vita e della Parola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educarci alla </a:t>
            </a:r>
            <a:r>
              <a:rPr lang="it-IT" sz="2400" b="1" dirty="0" smtClean="0"/>
              <a:t>preghiera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esercitarci al </a:t>
            </a:r>
            <a:r>
              <a:rPr lang="it-IT" sz="2400" b="1" dirty="0" smtClean="0"/>
              <a:t>discernimento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53218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Proposta formativa per gli adulti </a:t>
            </a:r>
            <a:br>
              <a:rPr lang="it-IT" dirty="0" smtClean="0"/>
            </a:br>
            <a:r>
              <a:rPr lang="it-IT" dirty="0" smtClean="0"/>
              <a:t>SENTIERI DI SPERANZA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669308"/>
            <a:ext cx="8915400" cy="4188691"/>
          </a:xfrm>
        </p:spPr>
        <p:txBody>
          <a:bodyPr>
            <a:normAutofit/>
          </a:bodyPr>
          <a:lstStyle/>
          <a:p>
            <a:r>
              <a:rPr lang="it-IT" sz="2600" b="1" dirty="0" smtClean="0"/>
              <a:t>Obiettivi formativi fondamentali</a:t>
            </a:r>
            <a:r>
              <a:rPr lang="it-IT" sz="2600" b="1" dirty="0" smtClean="0"/>
              <a:t> </a:t>
            </a:r>
            <a:endParaRPr lang="it-IT" sz="2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600" dirty="0" smtClean="0"/>
              <a:t>l’interiorità </a:t>
            </a:r>
            <a:r>
              <a:rPr lang="it-IT" sz="2600" dirty="0"/>
              <a:t>e la cura della spiritualità </a:t>
            </a:r>
            <a:endParaRPr lang="it-IT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600" dirty="0" smtClean="0"/>
              <a:t>la </a:t>
            </a:r>
            <a:r>
              <a:rPr lang="it-IT" sz="2600" dirty="0"/>
              <a:t>fraternità e la pratica del dialogo, </a:t>
            </a:r>
            <a:endParaRPr lang="it-IT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600" dirty="0" smtClean="0"/>
              <a:t>la </a:t>
            </a:r>
            <a:r>
              <a:rPr lang="it-IT" sz="2600" dirty="0"/>
              <a:t>responsabilità e l’esercizio della laicità </a:t>
            </a:r>
            <a:endParaRPr lang="it-IT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600" dirty="0" smtClean="0"/>
              <a:t>l’</a:t>
            </a:r>
            <a:r>
              <a:rPr lang="it-IT" sz="2600" dirty="0" err="1" smtClean="0"/>
              <a:t>ecclesialità</a:t>
            </a:r>
            <a:r>
              <a:rPr lang="it-IT" sz="2600" dirty="0" smtClean="0"/>
              <a:t> </a:t>
            </a:r>
            <a:r>
              <a:rPr lang="it-IT" sz="2600" dirty="0"/>
              <a:t>e la consuetudine alla </a:t>
            </a:r>
            <a:r>
              <a:rPr lang="it-IT" sz="2600" dirty="0" err="1"/>
              <a:t>sinodalità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292360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Proposta formativa per gli adulti </a:t>
            </a:r>
            <a:br>
              <a:rPr lang="it-IT" dirty="0" smtClean="0"/>
            </a:br>
            <a:r>
              <a:rPr lang="it-IT" dirty="0" smtClean="0"/>
              <a:t>SENTIERI DI SPERANZA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669308"/>
            <a:ext cx="8915400" cy="4188691"/>
          </a:xfrm>
        </p:spPr>
        <p:txBody>
          <a:bodyPr>
            <a:normAutofit fontScale="92500" lnSpcReduction="10000"/>
          </a:bodyPr>
          <a:lstStyle/>
          <a:p>
            <a:r>
              <a:rPr lang="it-IT" sz="2600" b="1" dirty="0" smtClean="0"/>
              <a:t>Interiorità e cura della spiritualità 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600" dirty="0"/>
              <a:t>Gli adulti di Azione Cattolica non vanno in cerca di </a:t>
            </a:r>
            <a:r>
              <a:rPr lang="it-IT" sz="2600" dirty="0" smtClean="0"/>
              <a:t>	forme	particolari </a:t>
            </a:r>
            <a:r>
              <a:rPr lang="it-IT" sz="2600" dirty="0"/>
              <a:t>di spiritualità, ma condividono </a:t>
            </a:r>
            <a:r>
              <a:rPr lang="it-IT" sz="2600" dirty="0" smtClean="0"/>
              <a:t>	pienamente il cammino </a:t>
            </a:r>
            <a:r>
              <a:rPr lang="it-IT" sz="2600" dirty="0"/>
              <a:t>spirituale della propria </a:t>
            </a:r>
            <a:r>
              <a:rPr lang="it-IT" sz="2600" dirty="0" smtClean="0"/>
              <a:t>	comunità </a:t>
            </a:r>
            <a:r>
              <a:rPr lang="it-IT" sz="2600" dirty="0"/>
              <a:t>ecclesiale, </a:t>
            </a:r>
            <a:r>
              <a:rPr lang="it-IT" sz="2600" dirty="0" smtClean="0"/>
              <a:t>	parrocchiale </a:t>
            </a:r>
            <a:r>
              <a:rPr lang="it-IT" sz="2600" dirty="0"/>
              <a:t>e diocesana; in essa </a:t>
            </a:r>
            <a:r>
              <a:rPr lang="it-IT" sz="2600" dirty="0" smtClean="0"/>
              <a:t>	trovano </a:t>
            </a:r>
            <a:r>
              <a:rPr lang="it-IT" sz="2600" dirty="0"/>
              <a:t>gli strumenti della </a:t>
            </a:r>
            <a:r>
              <a:rPr lang="it-IT" sz="2600" dirty="0" smtClean="0"/>
              <a:t>Grazia </a:t>
            </a:r>
            <a:r>
              <a:rPr lang="it-IT" sz="2600" dirty="0"/>
              <a:t>che fondano e </a:t>
            </a:r>
            <a:r>
              <a:rPr lang="it-IT" sz="2600" dirty="0" smtClean="0"/>
              <a:t>	sorreggono </a:t>
            </a:r>
            <a:r>
              <a:rPr lang="it-IT" sz="2600" dirty="0"/>
              <a:t>la loro vita: </a:t>
            </a:r>
          </a:p>
          <a:p>
            <a:pPr marL="0" indent="0">
              <a:buNone/>
            </a:pPr>
            <a:r>
              <a:rPr lang="it-IT" sz="2600" dirty="0" smtClean="0"/>
              <a:t>	la </a:t>
            </a:r>
            <a:r>
              <a:rPr lang="it-IT" sz="2600" dirty="0"/>
              <a:t>Parola di Dio,</a:t>
            </a:r>
          </a:p>
          <a:p>
            <a:pPr marL="0" indent="0">
              <a:buNone/>
            </a:pPr>
            <a:r>
              <a:rPr lang="it-IT" sz="2600" dirty="0" smtClean="0"/>
              <a:t>	la </a:t>
            </a:r>
            <a:r>
              <a:rPr lang="it-IT" sz="2600" dirty="0"/>
              <a:t>Liturgia,</a:t>
            </a:r>
          </a:p>
          <a:p>
            <a:pPr marL="0" indent="0">
              <a:buNone/>
            </a:pPr>
            <a:r>
              <a:rPr lang="it-IT" sz="2600" dirty="0" smtClean="0"/>
              <a:t>	i </a:t>
            </a:r>
            <a:r>
              <a:rPr lang="it-IT" sz="2600" dirty="0"/>
              <a:t>rapporti fraterni.</a:t>
            </a:r>
          </a:p>
        </p:txBody>
      </p:sp>
    </p:spTree>
    <p:extLst>
      <p:ext uri="{BB962C8B-B14F-4D97-AF65-F5344CB8AC3E}">
        <p14:creationId xmlns:p14="http://schemas.microsoft.com/office/powerpoint/2010/main" val="417036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una regola spirituale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16364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La vita spirituale, non cresce a caso o da sola. Ha bisogno di essere coltivata con la cura con cui si coltiva un fiore, nutrita come il nostro corpo, allenata come si fa per i muscoli.</a:t>
            </a:r>
          </a:p>
        </p:txBody>
      </p:sp>
    </p:spTree>
    <p:extLst>
      <p:ext uri="{BB962C8B-B14F-4D97-AF65-F5344CB8AC3E}">
        <p14:creationId xmlns:p14="http://schemas.microsoft.com/office/powerpoint/2010/main" val="306666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una regola spirituale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16363"/>
            <a:ext cx="8915400" cy="5403273"/>
          </a:xfrm>
        </p:spPr>
        <p:txBody>
          <a:bodyPr>
            <a:normAutofit lnSpcReduction="10000"/>
          </a:bodyPr>
          <a:lstStyle/>
          <a:p>
            <a:r>
              <a:rPr lang="it-IT" sz="2400" b="1" dirty="0" smtClean="0"/>
              <a:t>Una storiella</a:t>
            </a:r>
          </a:p>
          <a:p>
            <a:pPr marL="0" indent="0">
              <a:buNone/>
            </a:pPr>
            <a:r>
              <a:rPr lang="it-IT" sz="2400" dirty="0" smtClean="0"/>
              <a:t>Si </a:t>
            </a:r>
            <a:r>
              <a:rPr lang="it-IT" sz="2400" dirty="0"/>
              <a:t>narra che in una parrocchia di una regione italiana, </a:t>
            </a:r>
            <a:r>
              <a:rPr lang="it-IT" sz="2400" dirty="0" smtClean="0"/>
              <a:t>da tempo </a:t>
            </a:r>
            <a:r>
              <a:rPr lang="it-IT" sz="2400" dirty="0"/>
              <a:t>piuttosto secolarizzata, la vita cristiana fosse arrivata ormai al lumicino. La parola di Dio non faceva vibrare i cuori, la liturgia era diventata una serie di riti stanchi e senza significato, la carità verso i poveri era stata dimenticata. Solo la sagra paesana di Sant’Antonio restava occasione per </a:t>
            </a:r>
            <a:r>
              <a:rPr lang="it-IT" sz="2400" dirty="0" smtClean="0"/>
              <a:t>fare festa</a:t>
            </a:r>
            <a:r>
              <a:rPr lang="it-IT" sz="2400" dirty="0"/>
              <a:t>. Ma del povero santo nessuno si </a:t>
            </a:r>
            <a:r>
              <a:rPr lang="it-IT" sz="2400" dirty="0" smtClean="0"/>
              <a:t>interessava più</a:t>
            </a:r>
            <a:r>
              <a:rPr lang="it-IT" sz="2400" dirty="0"/>
              <a:t>. In questa situazione la messa domenicale andava quasi deserta. Non era rimasto che un gruppo di adulti, quasi tutte donne, che si ritrovava ogni settimana, ma senza entusiasmo e senza convinzione.</a:t>
            </a:r>
            <a:br>
              <a:rPr lang="it-IT" sz="2400" dirty="0"/>
            </a:br>
            <a:r>
              <a:rPr lang="it-IT" sz="2400" dirty="0"/>
              <a:t>L’anziano prete, deluso e amareggiato, se ne stava ormai sempre rinchiuso in canonica; ma nel suo cuore non era spenta la speranza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3478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477</TotalTime>
  <Words>978</Words>
  <Application>Microsoft Office PowerPoint</Application>
  <PresentationFormat>Widescreen</PresentationFormat>
  <Paragraphs>106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Arial</vt:lpstr>
      <vt:lpstr>Century Gothic</vt:lpstr>
      <vt:lpstr>Wingdings</vt:lpstr>
      <vt:lpstr>Wingdings 3</vt:lpstr>
      <vt:lpstr>Filo</vt:lpstr>
      <vt:lpstr>QUALE SPIRITUALITA’ PER IL LAICO DI AC</vt:lpstr>
      <vt:lpstr>Progetto formativo  PERCHÉ CRISTO SIA FORMATO IN VOI</vt:lpstr>
      <vt:lpstr>Progetto formativo  PERCHÉ CRISTO SIA FORMATO IN VOI</vt:lpstr>
      <vt:lpstr>Progetto formativo  PERCHÉ CRISTO SIA FORMATO IN VOI</vt:lpstr>
      <vt:lpstr>Progetto formativo  PERCHÉ CRISTO SIA FORMATO IN VOI</vt:lpstr>
      <vt:lpstr>Proposta formativa per gli adulti  SENTIERI DI SPERANZA</vt:lpstr>
      <vt:lpstr>Proposta formativa per gli adulti  SENTIERI DI SPERANZA</vt:lpstr>
      <vt:lpstr>Perché una regola spirituale </vt:lpstr>
      <vt:lpstr>Perché una regola spirituale </vt:lpstr>
      <vt:lpstr>Perché una regola spirituale </vt:lpstr>
      <vt:lpstr>Perché una regola spirituale </vt:lpstr>
      <vt:lpstr>Perché una regola spirituale </vt:lpstr>
      <vt:lpstr>Perché una regola spirituale </vt:lpstr>
      <vt:lpstr>Perché una regola spirituale </vt:lpstr>
      <vt:lpstr>Perché una regola spirituale </vt:lpstr>
      <vt:lpstr>Perché una regola spirituale </vt:lpstr>
      <vt:lpstr>Perché una regola spirituale </vt:lpstr>
      <vt:lpstr>Perché una regola spirituale </vt:lpstr>
      <vt:lpstr>Percorso spirituale del laico adulto di Ac SIGNORE, DAMMI QUEST’ACQUA  </vt:lpstr>
      <vt:lpstr>Percorso spirituale del laico adulto di Ac SIGNORE, DAMMI QUEST’ACQUA  </vt:lpstr>
      <vt:lpstr>ContemplaTTivi  </vt:lpstr>
      <vt:lpstr>ContemplaTTivi  </vt:lpstr>
      <vt:lpstr>BUON CAMMINO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QUALE SPIRITUALITA’ PER IL LAICO DI AC</dc:title>
  <dc:creator>Giuseppe</dc:creator>
  <cp:lastModifiedBy>Giuseppe</cp:lastModifiedBy>
  <cp:revision>31</cp:revision>
  <dcterms:created xsi:type="dcterms:W3CDTF">2019-11-06T14:12:42Z</dcterms:created>
  <dcterms:modified xsi:type="dcterms:W3CDTF">2019-11-07T00:49:03Z</dcterms:modified>
</cp:coreProperties>
</file>